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9" r:id="rId6"/>
    <p:sldId id="262" r:id="rId7"/>
    <p:sldId id="264" r:id="rId8"/>
    <p:sldId id="263" r:id="rId9"/>
    <p:sldId id="265" r:id="rId10"/>
    <p:sldId id="260" r:id="rId11"/>
    <p:sldId id="261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9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3:26.300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15999 13146 0,'25'0'172,"24"0"-156,-24 0 0,0 0-1,0 0 16,49 0-31,-49 0 16,0 0 0,0 0-16,74 0 15,-74 0 17,0 0-32,24 0 15,1 0-15,-25 0 0,-1 0 16,26 0-1,-25 0 1,24 0 0,-24 0-1,25 0 1,-25 0 0,-1 0-1,51 0 1,-26 0-1,-24 0 1,0 0 0,74 0-1,-74 0 1,0 0-16,49 0 16,-49 0-1,0 0 16,0 0-31,49 0 16,-49 0 0,24 0-1,1 0 1,49 0 0,-49 0 15,24 0-16,-49 0-15,25 0 16,-25 0 0,-1 0-16,1 0 15,50 0 1,-26 0 0,-24 0 15,49 0-16,-49 0 1,0 0 0,0 0-1,49 0 1,-49 0 0,0 0-1,0 0 1,24 0 46,1 0-30,-25 0-1,-1 0 0,26 0-15,-25 0-1,0 0 1,24 0 0,1 0-1,-25 0 1,0 0-1,-1 0 1,76 0 0,-51 0-1,50 0 1,-49 0 0,0 0-1,-1 0-15,-24 0 16,0 0-16,0 0 15,-1 0-15,26 0 16,-25 0 0,49 0 15,-49 0-15,0 0-1,0 0 16,49 0-15,-49 0 93,0 0-93,0 0 0,49 0-1,-49 0 1,0 0 0,49 0-1,0 0 1,1 0-1,-50 0 1,24 0 0,-24 0-1,25 0 1,-26 0 0,51 0-1,-26 0 1,-24 0-1,0 0 1,25 0 0,-1 0-1,-24 0 1,0 0 15,0 0-15,49 0-1,-49 0 17,0 0-1,49 0-15,-49 0-1,0 0 1,0 0-16,-1 0 31,51 0-15,-50 0-16,-1 0 15,1 0-15,25 0 16,24 0 0,-24 0-1,-1 0 1,26 0-1,-26 0 1,1 0 0,49 0-1,-49 0 1,49 0 0,-49 0-1,-26 0-15,76 0 16,-75 0-1,-1 0 1,51 0 0,-50 0-1,-1 0 1,51 0 0,-26 0 30,-24 0 17,0 0-32,25 0 0,-26 0-15,51 0 0,-26 0-1,-24 0 17,25 0-1,-25 0 16,24 0 15,-24 0 235,0 0-234,24 0-48,1 0 1,-25 0 31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3:26.331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22622 13146 0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3:27.659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25871 13146 0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3:28.112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25871 13146 0,'25'0'94,"0"0"-79,25 0 32,24 50-16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4:23.693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7863 13692 0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4:27.467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7863 13692 0,'25'50'203,"24"-50"-109,1 0-78,-25 0-1,0 25 1,24-25 0,-24 0-1,25 0 1,-25 0-1,24 0 1,1 0 0,49 0-1,-49 0 1,-26 0 0,76 0-1,-76 0 1,1 0-16,50 0 15,-51 0 1,1 0 0,0 0-16,25 0 15,24 0 1,-49 0 15,24 0-15,-24 0-1,25 0 1,-25 0 15,24 0-15,-24 0 15,0 0 0,0 0 16,49 0-31,-49 0 0,0 0-1,0 0 16,49 0-15,-49 0 0,0 0-1,-1 0 1,51 0 0,-26 0-1,-24 0 1,25 0-1,-1 0 1,-24 0 0,0 0-1,25 0 1,-26 0 15,1 0-15,25 0 15,-1 0-31,-24 0 16,0 0-1,0 0 1,49 0 0,-49 0-1,25 0 1,24 0-1,-49 0 1,0 0-16,0 0 16,49 0 15,-24 0-15,-26 0-1,51 0 16,-50 0 1,-1 0-1,1 0 0,25 0-15,-1 0-1,-24 0 1,0 0 0,25 0 15,-26 0-15,26 0-1,-25 0 1,24 0 15,-24 0-15,0 0-1,25 0 17,-1 0-1,-24 0 16,0 0-16,0 0 0,49 0 16,-49 0 16,0 0-32,0 0 0,49 0-15,-49 0-1,0 0 1,-1 0 0,26 0-1,0 0 1,-26 0-1,1 0 1,25 0 0,-25 0-1,24 0 1,-24 0 0,25 0 15,-26 0-16,1 0 1,25 0 0,-1 0-1,-24 0 17,0 0-17,0 0-15,49 0 16,-49 0-1,25 0 1,24 0 15,-49 0-15,0 0 0,0 0-1,24 0 1,1 0-1,-25 0 1,-1 0 0,26 0 15,-25 0-31,24 0 31,-24 0-15,25 0 15,-25 0 0,-1 0-15,26 0 0,0 0-1,-26 0 1,1 0-1,0 0 1,49 0 0,-49 0 15,0 0 0,0 0-15,49 0-1,-49 0 17,0 0-17,0 0 17,24 0-1,1 0 0,-25 0 0,0 0-15,24 0 15,-24 0 0,25 0-15,-26 0 0,26 0 15,-25 0-15,0 0 15,24 0 16,1 0-16,-25 0 0,-1 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5:08.539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7243 9847 0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6-08-29T07:15:10.466"/>
    </inkml:context>
    <inkml:brush xml:id="br0">
      <inkml:brushProperty name="width" value="0.08819" units="cm"/>
      <inkml:brushProperty name="height" value="0.35278" units="cm"/>
      <inkml:brushProperty name="tip" value="rectangle"/>
      <inkml:brushProperty name="rasterOp" value="maskPen"/>
    </inkml:brush>
  </inkml:definitions>
  <inkml:trace contextRef="#ctx0" brushRef="#br0">7243 9847 0,'25'0'234,"49"0"-203,-49 0 0,0 0 1,0 0-17,24 0 1,1 0 15,-25 0 0,-1 0-15,26 0 15,-25 0-15,24 0 15,-24 0-15,25 0-1,-25 0 1,-1 0 0,76 0-1,-76 0 17,26 0-17,-25 0 1,25 0-1,-26 0 1,1 0 15,0 0-15,49 0 0,-49 0 15,0 0 0,0 0-15,49 0-1,-49 0 1,0 0 0,0 0-1,49 0 1,-49 0 15,0 0-31,-1 0 16,26 0-1,0 0 1,-26 0 15,1 0 0,25 0 16,-25 0 0,-1 0-16,26 0 1,0 0-1,-26 0-15,1 0-1,0 0 1,50 0-1,-51 0 1,1 0 0,0 0-1,49 0 1,-49 0 0,0 0 15,0 0 0,49 0-15,-49 0 15,0 0 0,0 0 0,24 0 1,1 0 46</inkml:trace>
</inkml:ink>
</file>

<file path=ppt/media/image1.jp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70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45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4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1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17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4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1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3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1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6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27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9CB22-18B4-445D-86B1-17AEA63B8B9A}" type="datetimeFigureOut">
              <a:rPr lang="en-US" smtClean="0"/>
              <a:t>8/29/2016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1B1FD-107B-485C-8FBE-830F03B96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6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botframework.com/en-u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pi.wunderground.com/" TargetMode="External"/><Relationship Id="rId2" Type="http://schemas.openxmlformats.org/officeDocument/2006/relationships/hyperlink" Target="https://www.luis.ai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0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customXml" Target="../ink/ink6.xml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7.emf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customXml" Target="../ink/ink8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6808763" cy="6858000"/>
          </a:xfrm>
          <a:prstGeom prst="rect">
            <a:avLst/>
          </a:prstGeom>
          <a:solidFill>
            <a:schemeClr val="accent1">
              <a:lumMod val="75000"/>
              <a:alpha val="7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0838" y="3577067"/>
            <a:ext cx="60079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b="0" dirty="0">
              <a:solidFill>
                <a:schemeClr val="bg1"/>
              </a:solidFill>
              <a:effectLst/>
            </a:endParaRPr>
          </a:p>
          <a:p>
            <a:br>
              <a:rPr lang="en-US" sz="2400" b="1" dirty="0">
                <a:solidFill>
                  <a:schemeClr val="bg1"/>
                </a:solidFill>
                <a:effectLst/>
              </a:rPr>
            </a:br>
            <a:r>
              <a:rPr lang="en-US" sz="2400" b="1" i="0" u="none" strike="noStrik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  <a:t>Esther @</a:t>
            </a:r>
            <a:r>
              <a:rPr lang="en-US" sz="2400" b="1" i="0" u="none" strike="noStrike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  <a:t>esthermonisha</a:t>
            </a:r>
            <a:endParaRPr 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b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b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2400" b="1" i="0" u="none" strike="noStrik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  <a:t>Emerging Technology Products Group</a:t>
            </a:r>
            <a:br>
              <a:rPr lang="en-US" sz="2400" b="1" i="0" u="none" strike="noStrik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</a:br>
            <a:r>
              <a:rPr lang="en-US" sz="2400" b="1" i="0" u="none" strike="noStrik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  <a:t>Future Focus Infotech</a:t>
            </a:r>
            <a:endParaRPr 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0838" y="2124222"/>
            <a:ext cx="5318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0" u="none" strike="noStrik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Roboto"/>
              </a:rPr>
              <a:t>Its Raining Bots!</a:t>
            </a:r>
            <a:endParaRPr lang="en-US" sz="4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9461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7107" y="292245"/>
            <a:ext cx="9496865" cy="60944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private static </a:t>
            </a:r>
            <a:r>
              <a:rPr lang="en-US" sz="1800" dirty="0" err="1"/>
              <a:t>async</a:t>
            </a:r>
            <a:r>
              <a:rPr lang="en-US" sz="1800" dirty="0"/>
              <a:t> Task&lt;string&gt; </a:t>
            </a:r>
            <a:r>
              <a:rPr lang="en-US" sz="2400" b="1" dirty="0" err="1"/>
              <a:t>QueryLuisWeatherLocation</a:t>
            </a:r>
            <a:r>
              <a:rPr lang="en-US" sz="1800" dirty="0"/>
              <a:t>(</a:t>
            </a:r>
            <a:r>
              <a:rPr lang="en-US" sz="1800" dirty="0">
                <a:highlight>
                  <a:srgbClr val="00FFFF"/>
                </a:highlight>
              </a:rPr>
              <a:t>string message</a:t>
            </a:r>
            <a:r>
              <a:rPr lang="en-US" sz="1800" dirty="0"/>
              <a:t>)</a:t>
            </a:r>
          </a:p>
          <a:p>
            <a:pPr marL="0" indent="0">
              <a:buNone/>
            </a:pPr>
            <a:r>
              <a:rPr lang="en-US" sz="1800" dirty="0"/>
              <a:t>        {</a:t>
            </a:r>
          </a:p>
          <a:p>
            <a:pPr marL="0" indent="0">
              <a:buNone/>
            </a:pPr>
            <a:r>
              <a:rPr lang="en-US" sz="1800" dirty="0"/>
              <a:t>            using (</a:t>
            </a:r>
            <a:r>
              <a:rPr lang="en-US" sz="1800" dirty="0" err="1"/>
              <a:t>var</a:t>
            </a:r>
            <a:r>
              <a:rPr lang="en-US" sz="1800" dirty="0"/>
              <a:t> client = new </a:t>
            </a:r>
            <a:r>
              <a:rPr lang="en-US" sz="1800" dirty="0" err="1"/>
              <a:t>HttpClient</a:t>
            </a:r>
            <a:r>
              <a:rPr lang="en-US" sz="1800" dirty="0"/>
              <a:t>())</a:t>
            </a:r>
          </a:p>
          <a:p>
            <a:pPr marL="0" indent="0">
              <a:buNone/>
            </a:pPr>
            <a:r>
              <a:rPr lang="en-US" sz="1800" dirty="0"/>
              <a:t>            {</a:t>
            </a:r>
          </a:p>
          <a:p>
            <a:pPr marL="0" indent="0">
              <a:buNone/>
            </a:pPr>
            <a:r>
              <a:rPr lang="en-US" sz="1800" dirty="0"/>
              <a:t>                dynamic response = </a:t>
            </a:r>
            <a:r>
              <a:rPr lang="en-US" sz="1800" dirty="0" err="1"/>
              <a:t>JObject.Parse</a:t>
            </a:r>
            <a:r>
              <a:rPr lang="en-US" sz="1800" dirty="0"/>
              <a:t>(await </a:t>
            </a:r>
            <a:r>
              <a:rPr lang="en-US" sz="1800" dirty="0" err="1"/>
              <a:t>client.GetStringAsync</a:t>
            </a:r>
            <a:r>
              <a:rPr lang="en-US" sz="1800" dirty="0"/>
              <a:t>(@"https://api.projectoxford.ai/</a:t>
            </a:r>
            <a:r>
              <a:rPr lang="en-US" sz="1800" dirty="0" err="1"/>
              <a:t>luis</a:t>
            </a:r>
            <a:r>
              <a:rPr lang="en-US" sz="1800" dirty="0"/>
              <a:t>/v1/</a:t>
            </a:r>
            <a:r>
              <a:rPr lang="en-US" sz="1800" dirty="0" err="1"/>
              <a:t>application?id</a:t>
            </a:r>
            <a:r>
              <a:rPr lang="en-US" sz="1800" dirty="0"/>
              <a:t>=&lt;</a:t>
            </a:r>
            <a:r>
              <a:rPr lang="en-US" sz="1800" dirty="0" err="1"/>
              <a:t>yourID</a:t>
            </a:r>
            <a:r>
              <a:rPr lang="en-US" sz="1800" dirty="0"/>
              <a:t>&gt;&amp;subscription-key=</a:t>
            </a:r>
            <a:r>
              <a:rPr lang="en-US" sz="1800" dirty="0">
                <a:highlight>
                  <a:srgbClr val="00FFFF"/>
                </a:highlight>
              </a:rPr>
              <a:t>&lt;</a:t>
            </a:r>
            <a:r>
              <a:rPr lang="en-US" sz="1800" dirty="0" err="1">
                <a:highlight>
                  <a:srgbClr val="00FFFF"/>
                </a:highlight>
              </a:rPr>
              <a:t>yourKey</a:t>
            </a:r>
            <a:r>
              <a:rPr lang="en-US" sz="1800" dirty="0">
                <a:highlight>
                  <a:srgbClr val="00FFFF"/>
                </a:highlight>
              </a:rPr>
              <a:t>&gt;</a:t>
            </a:r>
            <a:r>
              <a:rPr lang="en-US" sz="1800" dirty="0"/>
              <a:t>&amp;q="   + </a:t>
            </a:r>
            <a:r>
              <a:rPr lang="en-US" sz="1800" dirty="0" err="1"/>
              <a:t>System.Uri.EscapeDataString</a:t>
            </a:r>
            <a:r>
              <a:rPr lang="en-US" sz="1800" dirty="0"/>
              <a:t>(message)));</a:t>
            </a:r>
          </a:p>
          <a:p>
            <a:pPr marL="0" indent="0">
              <a:buNone/>
            </a:pPr>
            <a:r>
              <a:rPr lang="en-US" sz="1800" dirty="0"/>
              <a:t>                </a:t>
            </a:r>
            <a:r>
              <a:rPr lang="en-US" sz="1800" dirty="0" err="1"/>
              <a:t>var</a:t>
            </a:r>
            <a:r>
              <a:rPr lang="en-US" sz="1800" dirty="0"/>
              <a:t> intent = </a:t>
            </a:r>
            <a:r>
              <a:rPr lang="en-US" sz="1800" dirty="0" err="1"/>
              <a:t>response.intents?.First?.intent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if (intent == "</a:t>
            </a:r>
            <a:r>
              <a:rPr lang="en-US" sz="1800" dirty="0" err="1"/>
              <a:t>builtin.intent.weather.check_weather</a:t>
            </a:r>
            <a:r>
              <a:rPr lang="en-US" sz="1800" dirty="0"/>
              <a:t>")</a:t>
            </a:r>
          </a:p>
          <a:p>
            <a:pPr marL="0" indent="0">
              <a:buNone/>
            </a:pPr>
            <a:r>
              <a:rPr lang="en-US" sz="1800" dirty="0"/>
              <a:t>                {</a:t>
            </a:r>
          </a:p>
          <a:p>
            <a:pPr marL="0" indent="0">
              <a:buNone/>
            </a:pPr>
            <a:r>
              <a:rPr lang="en-US" sz="1800" dirty="0"/>
              <a:t>                    </a:t>
            </a:r>
            <a:r>
              <a:rPr lang="en-US" sz="1800" dirty="0" err="1"/>
              <a:t>var</a:t>
            </a:r>
            <a:r>
              <a:rPr lang="en-US" sz="1800" dirty="0"/>
              <a:t> entity = </a:t>
            </a:r>
            <a:r>
              <a:rPr lang="en-US" sz="1800" dirty="0" err="1"/>
              <a:t>response.entities?.First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    if (</a:t>
            </a:r>
            <a:r>
              <a:rPr lang="en-US" sz="1800" dirty="0" err="1"/>
              <a:t>entity?.type</a:t>
            </a:r>
            <a:r>
              <a:rPr lang="en-US" sz="1800" dirty="0"/>
              <a:t> == "</a:t>
            </a:r>
            <a:r>
              <a:rPr lang="en-US" sz="1800" dirty="0" err="1">
                <a:highlight>
                  <a:srgbClr val="00FFFF"/>
                </a:highlight>
              </a:rPr>
              <a:t>builtin.weather.absolute_location</a:t>
            </a:r>
            <a:r>
              <a:rPr lang="en-US" sz="1800" dirty="0"/>
              <a:t>")</a:t>
            </a:r>
          </a:p>
          <a:p>
            <a:pPr marL="0" indent="0">
              <a:buNone/>
            </a:pPr>
            <a:r>
              <a:rPr lang="en-US" sz="1800" dirty="0"/>
              <a:t>                    {   return </a:t>
            </a:r>
            <a:r>
              <a:rPr lang="en-US" sz="1800" dirty="0" err="1"/>
              <a:t>entity.entity</a:t>
            </a:r>
            <a:r>
              <a:rPr lang="en-US" sz="1800" dirty="0"/>
              <a:t>;   }</a:t>
            </a:r>
          </a:p>
          <a:p>
            <a:pPr marL="0" indent="0">
              <a:buNone/>
            </a:pPr>
            <a:r>
              <a:rPr lang="en-US" sz="1800" dirty="0"/>
              <a:t>                }</a:t>
            </a:r>
          </a:p>
          <a:p>
            <a:pPr marL="0" indent="0">
              <a:buNone/>
            </a:pPr>
            <a:r>
              <a:rPr lang="en-US" sz="1800" dirty="0"/>
              <a:t>                return null;</a:t>
            </a:r>
          </a:p>
          <a:p>
            <a:pPr marL="0" indent="0">
              <a:buNone/>
            </a:pPr>
            <a:r>
              <a:rPr lang="en-US" sz="1800" dirty="0"/>
              <a:t>            }</a:t>
            </a:r>
          </a:p>
          <a:p>
            <a:pPr marL="0" indent="0">
              <a:buNone/>
            </a:pPr>
            <a:r>
              <a:rPr lang="en-US" sz="1800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2720684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866" y="172279"/>
            <a:ext cx="10613889" cy="60944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private static </a:t>
            </a:r>
            <a:r>
              <a:rPr lang="en-US" sz="1800" dirty="0" err="1"/>
              <a:t>async</a:t>
            </a:r>
            <a:r>
              <a:rPr lang="en-US" sz="1800" dirty="0"/>
              <a:t> Task&lt;string&gt; </a:t>
            </a:r>
            <a:r>
              <a:rPr lang="en-US" sz="2400" b="1" dirty="0" err="1"/>
              <a:t>GetCurrentWeather</a:t>
            </a:r>
            <a:r>
              <a:rPr lang="en-US" sz="1800" dirty="0"/>
              <a:t>(</a:t>
            </a:r>
            <a:r>
              <a:rPr lang="en-US" sz="1800" dirty="0">
                <a:highlight>
                  <a:srgbClr val="00FFFF"/>
                </a:highlight>
              </a:rPr>
              <a:t>string location</a:t>
            </a:r>
            <a:r>
              <a:rPr lang="en-US" sz="1800" dirty="0"/>
              <a:t>)</a:t>
            </a:r>
          </a:p>
          <a:p>
            <a:pPr marL="0" indent="0">
              <a:buNone/>
            </a:pPr>
            <a:r>
              <a:rPr lang="en-US" sz="1800" dirty="0"/>
              <a:t>        {           using (</a:t>
            </a:r>
            <a:r>
              <a:rPr lang="en-US" sz="1800" dirty="0" err="1"/>
              <a:t>var</a:t>
            </a:r>
            <a:r>
              <a:rPr lang="en-US" sz="1800" dirty="0"/>
              <a:t> client = new </a:t>
            </a:r>
            <a:r>
              <a:rPr lang="en-US" sz="1800" dirty="0" err="1"/>
              <a:t>HttpClient</a:t>
            </a:r>
            <a:r>
              <a:rPr lang="en-US" sz="1800" dirty="0"/>
              <a:t>())</a:t>
            </a:r>
          </a:p>
          <a:p>
            <a:pPr marL="0" indent="0">
              <a:buNone/>
            </a:pPr>
            <a:r>
              <a:rPr lang="en-US" sz="1800" dirty="0"/>
              <a:t>            {   </a:t>
            </a: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escapedLocation</a:t>
            </a:r>
            <a:r>
              <a:rPr lang="en-US" sz="1800" dirty="0"/>
              <a:t> = </a:t>
            </a:r>
            <a:r>
              <a:rPr lang="en-US" sz="1800" dirty="0" err="1"/>
              <a:t>Regex.Replace</a:t>
            </a:r>
            <a:r>
              <a:rPr lang="en-US" sz="1800" dirty="0"/>
              <a:t>(location, @"\W+", "_");</a:t>
            </a:r>
          </a:p>
          <a:p>
            <a:pPr marL="0" indent="0">
              <a:buNone/>
            </a:pPr>
            <a:r>
              <a:rPr lang="en-US" sz="1800" dirty="0"/>
              <a:t>                dynamic response = </a:t>
            </a:r>
            <a:r>
              <a:rPr lang="en-US" sz="1800" dirty="0" err="1"/>
              <a:t>JObject.Parse</a:t>
            </a:r>
            <a:r>
              <a:rPr lang="en-US" sz="1800" dirty="0"/>
              <a:t>(await </a:t>
            </a:r>
            <a:r>
              <a:rPr lang="en-US" sz="1800" dirty="0" err="1"/>
              <a:t>client.GetStringAsync</a:t>
            </a:r>
            <a:r>
              <a:rPr lang="en-US" sz="1800" dirty="0"/>
              <a:t> 						                   ($"http://api.wunderground.com/</a:t>
            </a:r>
            <a:r>
              <a:rPr lang="en-US" sz="1800" dirty="0" err="1"/>
              <a:t>api</a:t>
            </a:r>
            <a:r>
              <a:rPr lang="en-US" sz="1800" dirty="0"/>
              <a:t>/&lt;</a:t>
            </a:r>
            <a:r>
              <a:rPr lang="en-US" sz="1800" dirty="0" err="1"/>
              <a:t>yourAPIKey</a:t>
            </a:r>
            <a:r>
              <a:rPr lang="en-US" sz="1800" dirty="0"/>
              <a:t>&gt;/conditions/q/{</a:t>
            </a:r>
            <a:r>
              <a:rPr lang="en-US" sz="1800" dirty="0" err="1"/>
              <a:t>escapedLocation</a:t>
            </a:r>
            <a:r>
              <a:rPr lang="en-US" sz="1800" dirty="0"/>
              <a:t>}.</a:t>
            </a:r>
            <a:r>
              <a:rPr lang="en-US" sz="1800" dirty="0" err="1"/>
              <a:t>json</a:t>
            </a:r>
            <a:r>
              <a:rPr lang="en-US" sz="1800" dirty="0"/>
              <a:t>"));</a:t>
            </a:r>
          </a:p>
          <a:p>
            <a:pPr marL="0" indent="0">
              <a:buNone/>
            </a:pPr>
            <a:r>
              <a:rPr lang="en-US" sz="1800" dirty="0"/>
              <a:t>                dynamic observation = </a:t>
            </a:r>
            <a:r>
              <a:rPr lang="en-US" sz="1800" dirty="0" err="1"/>
              <a:t>response.current_observation</a:t>
            </a:r>
            <a:r>
              <a:rPr lang="en-US" sz="1800" dirty="0"/>
              <a:t>;</a:t>
            </a:r>
            <a:br>
              <a:rPr lang="en-US" sz="1800" dirty="0"/>
            </a:br>
            <a:r>
              <a:rPr lang="en-US" sz="1800" dirty="0"/>
              <a:t>                dynamic results = </a:t>
            </a:r>
            <a:r>
              <a:rPr lang="en-US" sz="1800" dirty="0" err="1">
                <a:highlight>
                  <a:srgbClr val="00FFFF"/>
                </a:highlight>
              </a:rPr>
              <a:t>response.response.results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if (observation != null)</a:t>
            </a:r>
          </a:p>
          <a:p>
            <a:pPr marL="0" indent="0">
              <a:buNone/>
            </a:pPr>
            <a:r>
              <a:rPr lang="en-US" sz="1800" dirty="0"/>
              <a:t>                {   string </a:t>
            </a:r>
            <a:r>
              <a:rPr lang="en-US" sz="1800" dirty="0" err="1"/>
              <a:t>displayLocation</a:t>
            </a:r>
            <a:r>
              <a:rPr lang="en-US" sz="1800" dirty="0"/>
              <a:t> = </a:t>
            </a:r>
            <a:r>
              <a:rPr lang="en-US" sz="1800" dirty="0" err="1"/>
              <a:t>observation.display_location?.full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    decimal </a:t>
            </a:r>
            <a:r>
              <a:rPr lang="en-US" sz="1800" dirty="0" err="1"/>
              <a:t>tempC</a:t>
            </a:r>
            <a:r>
              <a:rPr lang="en-US" sz="1800" dirty="0"/>
              <a:t> = </a:t>
            </a:r>
            <a:r>
              <a:rPr lang="en-US" sz="1800" dirty="0" err="1"/>
              <a:t>observation.temp_c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    string weather = </a:t>
            </a:r>
            <a:r>
              <a:rPr lang="en-US" sz="1800" dirty="0" err="1">
                <a:highlight>
                  <a:srgbClr val="00FFFF"/>
                </a:highlight>
              </a:rPr>
              <a:t>observation.weather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                    return $"It is {weather} and {</a:t>
            </a:r>
            <a:r>
              <a:rPr lang="en-US" sz="1800" dirty="0" err="1"/>
              <a:t>tempC</a:t>
            </a:r>
            <a:r>
              <a:rPr lang="en-US" sz="1800" dirty="0"/>
              <a:t>} degrees in {</a:t>
            </a:r>
            <a:r>
              <a:rPr lang="en-US" sz="1800" dirty="0" err="1"/>
              <a:t>displayLocation</a:t>
            </a:r>
            <a:r>
              <a:rPr lang="en-US" sz="1800" dirty="0"/>
              <a:t>}.";</a:t>
            </a:r>
          </a:p>
          <a:p>
            <a:pPr marL="0" indent="0">
              <a:buNone/>
            </a:pPr>
            <a:r>
              <a:rPr lang="en-US" sz="1800" dirty="0"/>
              <a:t>                }</a:t>
            </a:r>
          </a:p>
          <a:p>
            <a:pPr marL="0" indent="0">
              <a:buNone/>
            </a:pPr>
            <a:r>
              <a:rPr lang="en-US" sz="1800" dirty="0"/>
              <a:t>                else if (results != null)</a:t>
            </a:r>
          </a:p>
          <a:p>
            <a:pPr marL="0" indent="0">
              <a:buNone/>
            </a:pPr>
            <a:r>
              <a:rPr lang="en-US" sz="1800" dirty="0"/>
              <a:t>                {      return $"There is more than one '{location}'. Can you be more specific?";</a:t>
            </a:r>
          </a:p>
          <a:p>
            <a:pPr marL="0" indent="0">
              <a:buNone/>
            </a:pPr>
            <a:r>
              <a:rPr lang="en-US" sz="1800" dirty="0"/>
              <a:t>                }</a:t>
            </a:r>
          </a:p>
          <a:p>
            <a:pPr marL="0" indent="0">
              <a:buNone/>
            </a:pPr>
            <a:r>
              <a:rPr lang="en-US" sz="1800" dirty="0"/>
              <a:t>                return null;</a:t>
            </a:r>
          </a:p>
          <a:p>
            <a:pPr marL="0" indent="0">
              <a:buNone/>
            </a:pPr>
            <a:r>
              <a:rPr lang="en-US" sz="1800" dirty="0"/>
              <a:t>            }}</a:t>
            </a:r>
          </a:p>
        </p:txBody>
      </p:sp>
    </p:spTree>
    <p:extLst>
      <p:ext uri="{BB962C8B-B14F-4D97-AF65-F5344CB8AC3E}">
        <p14:creationId xmlns:p14="http://schemas.microsoft.com/office/powerpoint/2010/main" val="143167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0236" y="508947"/>
            <a:ext cx="9961438" cy="6349053"/>
          </a:xfrm>
        </p:spPr>
      </p:pic>
      <p:sp>
        <p:nvSpPr>
          <p:cNvPr id="3" name="Arrow: Striped Right 2"/>
          <p:cNvSpPr/>
          <p:nvPr/>
        </p:nvSpPr>
        <p:spPr>
          <a:xfrm>
            <a:off x="0" y="5393635"/>
            <a:ext cx="1664793" cy="755374"/>
          </a:xfrm>
          <a:prstGeom prst="stripedRightArrow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Click to play</a:t>
            </a:r>
          </a:p>
        </p:txBody>
      </p:sp>
      <p:sp>
        <p:nvSpPr>
          <p:cNvPr id="5" name="Rectangle 4"/>
          <p:cNvSpPr/>
          <p:nvPr/>
        </p:nvSpPr>
        <p:spPr>
          <a:xfrm>
            <a:off x="3604964" y="0"/>
            <a:ext cx="4644683" cy="5089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Demo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59805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119032" y="1681354"/>
            <a:ext cx="3397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14329" y="2834235"/>
            <a:ext cx="76067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buildingchatbots@gmail.com</a:t>
            </a:r>
          </a:p>
        </p:txBody>
      </p:sp>
    </p:spTree>
    <p:extLst>
      <p:ext uri="{BB962C8B-B14F-4D97-AF65-F5344CB8AC3E}">
        <p14:creationId xmlns:p14="http://schemas.microsoft.com/office/powerpoint/2010/main" val="217034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84"/>
          <a:stretch/>
        </p:blipFill>
        <p:spPr>
          <a:xfrm>
            <a:off x="244597" y="1927274"/>
            <a:ext cx="11737217" cy="2912014"/>
          </a:xfrm>
        </p:spPr>
      </p:pic>
      <p:sp>
        <p:nvSpPr>
          <p:cNvPr id="5" name="Rectangle 4"/>
          <p:cNvSpPr/>
          <p:nvPr/>
        </p:nvSpPr>
        <p:spPr>
          <a:xfrm>
            <a:off x="7174522" y="2131255"/>
            <a:ext cx="590844" cy="323557"/>
          </a:xfrm>
          <a:prstGeom prst="rect">
            <a:avLst/>
          </a:prstGeom>
          <a:solidFill>
            <a:srgbClr val="3E9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428978" y="2110154"/>
            <a:ext cx="691662" cy="365760"/>
          </a:xfrm>
          <a:prstGeom prst="rect">
            <a:avLst/>
          </a:prstGeom>
          <a:solidFill>
            <a:srgbClr val="3E9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2366" y="303128"/>
            <a:ext cx="75416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Microsoft Bot Framework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85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ebsite_ba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538" y="0"/>
            <a:ext cx="10663311" cy="6858000"/>
          </a:xfrm>
        </p:spPr>
      </p:pic>
      <p:sp>
        <p:nvSpPr>
          <p:cNvPr id="2" name="Arrow: Striped Right 1"/>
          <p:cNvSpPr/>
          <p:nvPr/>
        </p:nvSpPr>
        <p:spPr>
          <a:xfrm>
            <a:off x="0" y="5393635"/>
            <a:ext cx="1664793" cy="755374"/>
          </a:xfrm>
          <a:prstGeom prst="stripedRightArrow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Click to play</a:t>
            </a:r>
          </a:p>
        </p:txBody>
      </p:sp>
    </p:spTree>
    <p:extLst>
      <p:ext uri="{BB962C8B-B14F-4D97-AF65-F5344CB8AC3E}">
        <p14:creationId xmlns:p14="http://schemas.microsoft.com/office/powerpoint/2010/main" val="305477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nuge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677" y="223361"/>
            <a:ext cx="11924714" cy="6355189"/>
          </a:xfrm>
          <a:prstGeom prst="rect">
            <a:avLst/>
          </a:prstGeom>
        </p:spPr>
      </p:pic>
      <p:sp>
        <p:nvSpPr>
          <p:cNvPr id="3" name="Arrow: Striped Right 2"/>
          <p:cNvSpPr/>
          <p:nvPr/>
        </p:nvSpPr>
        <p:spPr>
          <a:xfrm>
            <a:off x="0" y="5393635"/>
            <a:ext cx="1664793" cy="755374"/>
          </a:xfrm>
          <a:prstGeom prst="stripedRightArrow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Click to play</a:t>
            </a:r>
          </a:p>
        </p:txBody>
      </p:sp>
    </p:spTree>
    <p:extLst>
      <p:ext uri="{BB962C8B-B14F-4D97-AF65-F5344CB8AC3E}">
        <p14:creationId xmlns:p14="http://schemas.microsoft.com/office/powerpoint/2010/main" val="1748438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634278" y="303128"/>
            <a:ext cx="29578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APIs used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14329" y="2385391"/>
            <a:ext cx="702365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sz="4800" dirty="0">
                <a:solidFill>
                  <a:schemeClr val="bg1"/>
                </a:solidFill>
              </a:rPr>
              <a:t>LUIS – </a:t>
            </a:r>
            <a:r>
              <a:rPr lang="en-US" sz="4800" dirty="0">
                <a:solidFill>
                  <a:schemeClr val="bg1"/>
                </a:solidFill>
                <a:hlinkClick r:id="rId2"/>
              </a:rPr>
              <a:t>link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sz="4800" dirty="0">
                <a:solidFill>
                  <a:schemeClr val="bg1"/>
                </a:solidFill>
              </a:rPr>
              <a:t>Wunderground API - </a:t>
            </a:r>
            <a:r>
              <a:rPr lang="en-US" sz="4800" dirty="0">
                <a:solidFill>
                  <a:schemeClr val="bg1"/>
                </a:solidFill>
                <a:hlinkClick r:id="rId3"/>
              </a:rPr>
              <a:t>link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24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9" y="393896"/>
            <a:ext cx="11927458" cy="5824022"/>
          </a:xfrm>
        </p:spPr>
      </p:pic>
      <p:sp>
        <p:nvSpPr>
          <p:cNvPr id="5" name="Rectangle 4"/>
          <p:cNvSpPr/>
          <p:nvPr/>
        </p:nvSpPr>
        <p:spPr>
          <a:xfrm>
            <a:off x="4972180" y="393896"/>
            <a:ext cx="2253176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luis.ai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96522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9" y="393896"/>
            <a:ext cx="11927458" cy="5824022"/>
          </a:xfrm>
        </p:spPr>
      </p:pic>
      <p:sp>
        <p:nvSpPr>
          <p:cNvPr id="5" name="Rectangle 4"/>
          <p:cNvSpPr/>
          <p:nvPr/>
        </p:nvSpPr>
        <p:spPr>
          <a:xfrm>
            <a:off x="4972180" y="393896"/>
            <a:ext cx="2253176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luis.ai</a:t>
            </a:r>
            <a:endParaRPr lang="en-US" b="1" dirty="0"/>
          </a:p>
        </p:txBody>
      </p:sp>
      <p:sp>
        <p:nvSpPr>
          <p:cNvPr id="6" name="Oval 5"/>
          <p:cNvSpPr/>
          <p:nvPr/>
        </p:nvSpPr>
        <p:spPr>
          <a:xfrm>
            <a:off x="2237874" y="4355432"/>
            <a:ext cx="7590683" cy="986589"/>
          </a:xfrm>
          <a:prstGeom prst="ellipse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759640" y="4732560"/>
              <a:ext cx="2384640" cy="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43800" y="4669200"/>
                <a:ext cx="241632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8143920" y="4732560"/>
              <a:ext cx="360" cy="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28080" y="4669200"/>
                <a:ext cx="32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9313560" y="4732560"/>
              <a:ext cx="360" cy="3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97720" y="4669200"/>
                <a:ext cx="32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9313560" y="4732560"/>
              <a:ext cx="63000" cy="1836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97720" y="4669200"/>
                <a:ext cx="9468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/>
              <p14:cNvContentPartPr/>
              <p14:nvPr/>
            </p14:nvContentPartPr>
            <p14:xfrm>
              <a:off x="2830680" y="4929120"/>
              <a:ext cx="360" cy="3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14840" y="4865760"/>
                <a:ext cx="32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Ink 9"/>
              <p14:cNvContentPartPr/>
              <p14:nvPr/>
            </p14:nvContentPartPr>
            <p14:xfrm>
              <a:off x="2830680" y="4929120"/>
              <a:ext cx="2134440" cy="273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14840" y="4865760"/>
                <a:ext cx="2166480" cy="15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1808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07" y="647114"/>
            <a:ext cx="11927458" cy="5824022"/>
          </a:xfrm>
        </p:spPr>
      </p:pic>
      <p:sp>
        <p:nvSpPr>
          <p:cNvPr id="5" name="Rectangle 4"/>
          <p:cNvSpPr/>
          <p:nvPr/>
        </p:nvSpPr>
        <p:spPr>
          <a:xfrm>
            <a:off x="3790494" y="196948"/>
            <a:ext cx="4644683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api.wunderground.com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3182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07" y="647114"/>
            <a:ext cx="11927457" cy="5824022"/>
          </a:xfrm>
        </p:spPr>
      </p:pic>
      <p:sp>
        <p:nvSpPr>
          <p:cNvPr id="5" name="Rectangle 4"/>
          <p:cNvSpPr/>
          <p:nvPr/>
        </p:nvSpPr>
        <p:spPr>
          <a:xfrm>
            <a:off x="3790494" y="196948"/>
            <a:ext cx="4644683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api.wunderground.com</a:t>
            </a:r>
            <a:endParaRPr lang="en-US" b="1" dirty="0"/>
          </a:p>
        </p:txBody>
      </p:sp>
      <p:sp>
        <p:nvSpPr>
          <p:cNvPr id="6" name="Oval 5"/>
          <p:cNvSpPr/>
          <p:nvPr/>
        </p:nvSpPr>
        <p:spPr>
          <a:xfrm>
            <a:off x="2105527" y="3140243"/>
            <a:ext cx="2153652" cy="724576"/>
          </a:xfrm>
          <a:prstGeom prst="ellipse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07480" y="3544920"/>
              <a:ext cx="360" cy="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91640" y="3481560"/>
                <a:ext cx="32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607480" y="3544920"/>
              <a:ext cx="830880" cy="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91640" y="3481560"/>
                <a:ext cx="862560" cy="12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5220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165</Words>
  <Application>Microsoft Office PowerPoint</Application>
  <PresentationFormat>Widescreen</PresentationFormat>
  <Paragraphs>50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Esther Monica</dc:creator>
  <cp:lastModifiedBy>Esther Monisha</cp:lastModifiedBy>
  <cp:revision>63</cp:revision>
  <dcterms:created xsi:type="dcterms:W3CDTF">2016-08-26T20:04:13Z</dcterms:created>
  <dcterms:modified xsi:type="dcterms:W3CDTF">2016-08-29T07:33:57Z</dcterms:modified>
</cp:coreProperties>
</file>

<file path=docProps/thumbnail.jpeg>
</file>